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  <p:embeddedFont>
      <p:font typeface="Montserrat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370296"/>
            <a:ext cx="7645479" cy="214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Müzik Kültüründe Kadın Düşmanlığı: Şarkı Sözleri Üzerinden Bir Analiz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832033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Hazırlayan: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Nezaket Demirci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Ders: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Araştırma Yöntem ve Teknikleri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Konu: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MP1 – Konu Belirleme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166104"/>
            <a:ext cx="570940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Sonuç ve Beklentiler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3200757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 çalışma, müzikteki kadın düşmanlığının görünürlüğünü artırmayı, toplumsal farkındalık yaratmayı ve farklı müzik türlerinde hangi temaların öne çıktığını ortaya koymayı hedeflemektedir.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4468892"/>
            <a:ext cx="7645479" cy="1594485"/>
          </a:xfrm>
          <a:prstGeom prst="roundRect">
            <a:avLst>
              <a:gd name="adj" fmla="val 2014"/>
            </a:avLst>
          </a:prstGeom>
          <a:solidFill>
            <a:srgbClr val="4D170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35" y="4792861"/>
            <a:ext cx="267533" cy="2140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31343" y="4736425"/>
            <a:ext cx="673572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Müzik, toplumsal değişimin güçlü bir aracı olabilir. Bu çalışma, müzikteki kadın düşmanlığına ışık tutarak daha eşitlikçi bir kültüre katkıda bulunmayı amaçlamaktadır.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511379"/>
            <a:ext cx="1225998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Müzik Kültüründe Kadın Düşmanlığına Giriş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653070"/>
            <a:ext cx="131318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Müzik, sadece bir eğlence aracı değil, aynı zamanda toplumun değerlerini ve normlarını yansıtan güçlü bir aynadır. Dünya genelinde ve Türkiye'de pop, rap, arabesk, R&amp;B, hip-hop gibi çeşitli müzik türlerinde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kadınları aşağılayan, nesneleştiren ve cinsel obje olarak gösteren sözler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maalesef yaygın bir şekilde yer almaktadır.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260" y="3921204"/>
            <a:ext cx="4234577" cy="2796897"/>
          </a:xfrm>
          <a:prstGeom prst="roundRect">
            <a:avLst>
              <a:gd name="adj" fmla="val 1148"/>
            </a:avLst>
          </a:prstGeom>
          <a:solidFill>
            <a:srgbClr val="4D1529"/>
          </a:solidFill>
          <a:ln/>
        </p:spPr>
      </p:sp>
      <p:sp>
        <p:nvSpPr>
          <p:cNvPr id="5" name="Shape 3"/>
          <p:cNvSpPr/>
          <p:nvPr/>
        </p:nvSpPr>
        <p:spPr>
          <a:xfrm>
            <a:off x="963335" y="4135279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9904" y="4311848"/>
            <a:ext cx="288965" cy="2889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3335" y="499157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Sosyal Bir Problem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3335" y="5476756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Sosyal medyada ve günlük hayatta sıkça karşılaşılan bir sorun.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7912" y="3921204"/>
            <a:ext cx="4234577" cy="2796897"/>
          </a:xfrm>
          <a:prstGeom prst="roundRect">
            <a:avLst>
              <a:gd name="adj" fmla="val 1148"/>
            </a:avLst>
          </a:prstGeom>
          <a:solidFill>
            <a:srgbClr val="4D1529"/>
          </a:solidFill>
          <a:ln/>
        </p:spPr>
      </p:sp>
      <p:sp>
        <p:nvSpPr>
          <p:cNvPr id="10" name="Shape 7"/>
          <p:cNvSpPr/>
          <p:nvPr/>
        </p:nvSpPr>
        <p:spPr>
          <a:xfrm>
            <a:off x="5411986" y="4135279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8556" y="4311848"/>
            <a:ext cx="288965" cy="28896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11986" y="4991576"/>
            <a:ext cx="328922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Gençler Üzerindeki Etki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11986" y="5476756"/>
            <a:ext cx="380642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Müzik endüstrisinin gençler üzerindeki etkisi çok yüksek.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9646563" y="3921204"/>
            <a:ext cx="4234577" cy="2796897"/>
          </a:xfrm>
          <a:prstGeom prst="roundRect">
            <a:avLst>
              <a:gd name="adj" fmla="val 1148"/>
            </a:avLst>
          </a:prstGeom>
          <a:solidFill>
            <a:srgbClr val="4D1529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0637" y="4135279"/>
            <a:ext cx="642223" cy="642223"/>
          </a:xfrm>
          <a:prstGeom prst="roundRect">
            <a:avLst>
              <a:gd name="adj" fmla="val 14236621"/>
            </a:avLst>
          </a:prstGeom>
          <a:solidFill>
            <a:srgbClr val="FFB39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207" y="4311848"/>
            <a:ext cx="288965" cy="28896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0637" y="4991576"/>
            <a:ext cx="2934772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Araştırmanın Anlamı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0637" y="5476756"/>
            <a:ext cx="3806428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Hem akademik hem toplumsal açıdan anlamlı bir araştırma konusu.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889415"/>
            <a:ext cx="1039629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Araştırma Problemi ve Mevcut Durum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260" y="4924068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Müzikte kadın düşmanlığı ne boyuttadır? Hangi türlerde daha sık görülür? Kadına yönelik olumsuz temsiller gençlerin zihnini ve toplum algısını nasıl etkiler? Bu sorular, araştırmamızın temelini oluşturmaktadır.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070372" y="6090642"/>
            <a:ext cx="1281076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Mevcut Sorun: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Şarkılar milyarlarca dinleyiciye ulaşırken, içerdiği cinsiyetçilik çoğu zaman fark edilmiyor. Türkiye ve dünya genelinde bu konuda kapsamlı karşılaştırmalı analizler oldukça yetersizdir.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49260" y="5849779"/>
            <a:ext cx="30480" cy="1166574"/>
          </a:xfrm>
          <a:prstGeom prst="rect">
            <a:avLst/>
          </a:prstGeom>
          <a:solidFill>
            <a:srgbClr val="FFB393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23223"/>
            <a:ext cx="9597866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Araştırmanın Amacı ve Ana Sorusu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164913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 çalışmanın temel amacı, müzik kültüründeki kadın düşmanlığını çok yönlü olarak incelemektir.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260" y="2748201"/>
            <a:ext cx="6458903" cy="2001560"/>
          </a:xfrm>
          <a:prstGeom prst="roundRect">
            <a:avLst>
              <a:gd name="adj" fmla="val 7309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8780" y="2748201"/>
            <a:ext cx="121920" cy="200156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6" name="Text 4"/>
          <p:cNvSpPr/>
          <p:nvPr/>
        </p:nvSpPr>
        <p:spPr>
          <a:xfrm>
            <a:off x="1085255" y="2992755"/>
            <a:ext cx="40281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Farklı Türlerde Kadın Temsili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85255" y="3477935"/>
            <a:ext cx="587835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Pop, Rap, Arabesk, R&amp;B, Hip-Hop gibi çeşitli müzik türlerinde kadın temsilini detaylı bir şekilde incelemek.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237" y="2748201"/>
            <a:ext cx="6458903" cy="2001560"/>
          </a:xfrm>
          <a:prstGeom prst="roundRect">
            <a:avLst>
              <a:gd name="adj" fmla="val 7309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1757" y="2748201"/>
            <a:ext cx="121920" cy="2001560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0" name="Text 8"/>
          <p:cNvSpPr/>
          <p:nvPr/>
        </p:nvSpPr>
        <p:spPr>
          <a:xfrm>
            <a:off x="7758232" y="2992755"/>
            <a:ext cx="441852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Söylem Kategorilerini Belirleme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58232" y="3477935"/>
            <a:ext cx="58783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Kadın düşmanlığı içeren söylem kategorilerini net bir şekilde ortaya koymak.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9260" y="4963835"/>
            <a:ext cx="6458903" cy="1659136"/>
          </a:xfrm>
          <a:prstGeom prst="roundRect">
            <a:avLst>
              <a:gd name="adj" fmla="val 8818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18780" y="4963835"/>
            <a:ext cx="121920" cy="1659136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4" name="Text 12"/>
          <p:cNvSpPr/>
          <p:nvPr/>
        </p:nvSpPr>
        <p:spPr>
          <a:xfrm>
            <a:off x="1085255" y="5208389"/>
            <a:ext cx="364247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Uluslararası Karşılaştırma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85255" y="5693569"/>
            <a:ext cx="58783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Türkiye ve dünya müzik kültürü arasındaki kadın düşmanlığı temalarını karşılaştırmak.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237" y="4963835"/>
            <a:ext cx="6458903" cy="1659136"/>
          </a:xfrm>
          <a:prstGeom prst="roundRect">
            <a:avLst>
              <a:gd name="adj" fmla="val 8818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1757" y="4963835"/>
            <a:ext cx="121920" cy="1659136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8" name="Text 16"/>
          <p:cNvSpPr/>
          <p:nvPr/>
        </p:nvSpPr>
        <p:spPr>
          <a:xfrm>
            <a:off x="7758232" y="520838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Tematik Çözümleme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58232" y="5693569"/>
            <a:ext cx="58783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Şarkı sözleri üzerinden derinlemesine tematik çözümleme (içerik analizi) yapmak.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49260" y="6863834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2142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 araştırma sorusu: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Müzik kültüründe kadın düşmanlığı hangi temalarda ve ne sıklıkta karşımıza çıkmaktadır?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931" y="461963"/>
            <a:ext cx="7696081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Değişkenler: Veri Toplama ve Analiz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587931" y="1357908"/>
            <a:ext cx="134545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 araştırmada hem nitel hem de nicel verilerden faydalanılacaktır. Şarkı sözleri içerik analizi ile nitel, anket ile dinleyici algısı ölçümü ile nicel veriler toplanacaktır.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7931" y="2252305"/>
            <a:ext cx="223992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Bağımlı Değişkenler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87931" y="2700218"/>
            <a:ext cx="65223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Kadın düşmanlığı algısı (anket skoru)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7931" y="3027640"/>
            <a:ext cx="65223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Şarkı sözlerindeki cinsiyetçilik yoğunluğu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931" y="3485317"/>
            <a:ext cx="6522363" cy="355758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7727" y="2252305"/>
            <a:ext cx="234029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Bağımsız Değişkenler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27727" y="2700218"/>
            <a:ext cx="65223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Müzik türü (rap/pop/arabesk/hip-hop)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7727" y="3027640"/>
            <a:ext cx="65223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Cinsiyet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27727" y="3355062"/>
            <a:ext cx="65223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Yaş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27727" y="3682484"/>
            <a:ext cx="65223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Dinleme sıklığı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27727" y="4009906"/>
            <a:ext cx="652236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Ülke (yerli/yabancı sanatçı)</a:t>
            </a:r>
            <a:endParaRPr lang="en-US" sz="13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727" y="4467582"/>
            <a:ext cx="6522363" cy="35575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814030"/>
            <a:ext cx="7645479" cy="12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Hipotezler: Araştırma Beklentileri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35660" y="2300168"/>
            <a:ext cx="7645479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 araştırma, müzik türleri ve dinleyici özellikleri ile kadın düşmanlığı algısı arasındaki ilişkiyi test etmek üzere aşağıdaki hipotezleri içermektedir.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35660" y="3360182"/>
            <a:ext cx="3731776" cy="1945838"/>
          </a:xfrm>
          <a:prstGeom prst="roundRect">
            <a:avLst>
              <a:gd name="adj" fmla="val 5639"/>
            </a:avLst>
          </a:prstGeom>
          <a:solidFill>
            <a:srgbClr val="5C2438"/>
          </a:solidFill>
          <a:ln/>
        </p:spPr>
      </p:sp>
      <p:sp>
        <p:nvSpPr>
          <p:cNvPr id="6" name="Shape 3"/>
          <p:cNvSpPr/>
          <p:nvPr/>
        </p:nvSpPr>
        <p:spPr>
          <a:xfrm>
            <a:off x="6235660" y="3337322"/>
            <a:ext cx="3731776" cy="91440"/>
          </a:xfrm>
          <a:prstGeom prst="roundRect">
            <a:avLst>
              <a:gd name="adj" fmla="val 29854"/>
            </a:avLst>
          </a:prstGeom>
          <a:solidFill>
            <a:srgbClr val="FFB393"/>
          </a:solidFill>
          <a:ln/>
        </p:spPr>
      </p:sp>
      <p:sp>
        <p:nvSpPr>
          <p:cNvPr id="7" name="Shape 4"/>
          <p:cNvSpPr/>
          <p:nvPr/>
        </p:nvSpPr>
        <p:spPr>
          <a:xfrm>
            <a:off x="7828538" y="3087291"/>
            <a:ext cx="545902" cy="545902"/>
          </a:xfrm>
          <a:prstGeom prst="roundRect">
            <a:avLst>
              <a:gd name="adj" fmla="val 167503"/>
            </a:avLst>
          </a:prstGeom>
          <a:solidFill>
            <a:srgbClr val="FFB393"/>
          </a:solidFill>
          <a:ln/>
        </p:spPr>
      </p:sp>
      <p:sp>
        <p:nvSpPr>
          <p:cNvPr id="8" name="Text 5"/>
          <p:cNvSpPr/>
          <p:nvPr/>
        </p:nvSpPr>
        <p:spPr>
          <a:xfrm>
            <a:off x="7992249" y="3223736"/>
            <a:ext cx="21836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40448" y="3815120"/>
            <a:ext cx="242649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H1 Hipotezi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440448" y="4227552"/>
            <a:ext cx="3322201" cy="87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Rap ve arabesk türlerinde kadın düşmanlığı pop ve R&amp;B türlerine göre daha yaygındır.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149364" y="3360182"/>
            <a:ext cx="3731776" cy="1945838"/>
          </a:xfrm>
          <a:prstGeom prst="roundRect">
            <a:avLst>
              <a:gd name="adj" fmla="val 5639"/>
            </a:avLst>
          </a:prstGeom>
          <a:solidFill>
            <a:srgbClr val="5C2438"/>
          </a:solidFill>
          <a:ln/>
        </p:spPr>
      </p:sp>
      <p:sp>
        <p:nvSpPr>
          <p:cNvPr id="12" name="Shape 9"/>
          <p:cNvSpPr/>
          <p:nvPr/>
        </p:nvSpPr>
        <p:spPr>
          <a:xfrm>
            <a:off x="10149364" y="3337322"/>
            <a:ext cx="3731776" cy="91440"/>
          </a:xfrm>
          <a:prstGeom prst="roundRect">
            <a:avLst>
              <a:gd name="adj" fmla="val 29854"/>
            </a:avLst>
          </a:prstGeom>
          <a:solidFill>
            <a:srgbClr val="FFB393"/>
          </a:solidFill>
          <a:ln/>
        </p:spPr>
      </p:sp>
      <p:sp>
        <p:nvSpPr>
          <p:cNvPr id="13" name="Shape 10"/>
          <p:cNvSpPr/>
          <p:nvPr/>
        </p:nvSpPr>
        <p:spPr>
          <a:xfrm>
            <a:off x="11742241" y="3087291"/>
            <a:ext cx="545902" cy="545902"/>
          </a:xfrm>
          <a:prstGeom prst="roundRect">
            <a:avLst>
              <a:gd name="adj" fmla="val 167503"/>
            </a:avLst>
          </a:prstGeom>
          <a:solidFill>
            <a:srgbClr val="FFB393"/>
          </a:solidFill>
          <a:ln/>
        </p:spPr>
      </p:sp>
      <p:sp>
        <p:nvSpPr>
          <p:cNvPr id="14" name="Text 11"/>
          <p:cNvSpPr/>
          <p:nvPr/>
        </p:nvSpPr>
        <p:spPr>
          <a:xfrm>
            <a:off x="11905952" y="3223736"/>
            <a:ext cx="21836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354151" y="3815120"/>
            <a:ext cx="242649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H2 Hipotezi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0354151" y="4227552"/>
            <a:ext cx="3322201" cy="87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Erkek dinleyiciler, kadın düşmanlığı içeren sözleri daha fazla normalleştirme eğilimindedir.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235660" y="5760839"/>
            <a:ext cx="7645479" cy="1654612"/>
          </a:xfrm>
          <a:prstGeom prst="roundRect">
            <a:avLst>
              <a:gd name="adj" fmla="val 6632"/>
            </a:avLst>
          </a:prstGeom>
          <a:solidFill>
            <a:srgbClr val="5C2438"/>
          </a:solidFill>
          <a:ln/>
        </p:spPr>
      </p:sp>
      <p:sp>
        <p:nvSpPr>
          <p:cNvPr id="18" name="Shape 15"/>
          <p:cNvSpPr/>
          <p:nvPr/>
        </p:nvSpPr>
        <p:spPr>
          <a:xfrm>
            <a:off x="6235660" y="5737979"/>
            <a:ext cx="7645479" cy="91440"/>
          </a:xfrm>
          <a:prstGeom prst="roundRect">
            <a:avLst>
              <a:gd name="adj" fmla="val 29854"/>
            </a:avLst>
          </a:prstGeom>
          <a:solidFill>
            <a:srgbClr val="FFB393"/>
          </a:solidFill>
          <a:ln/>
        </p:spPr>
      </p:sp>
      <p:sp>
        <p:nvSpPr>
          <p:cNvPr id="19" name="Shape 16"/>
          <p:cNvSpPr/>
          <p:nvPr/>
        </p:nvSpPr>
        <p:spPr>
          <a:xfrm>
            <a:off x="9785449" y="5487948"/>
            <a:ext cx="545902" cy="545902"/>
          </a:xfrm>
          <a:prstGeom prst="roundRect">
            <a:avLst>
              <a:gd name="adj" fmla="val 167503"/>
            </a:avLst>
          </a:prstGeom>
          <a:solidFill>
            <a:srgbClr val="FFB393"/>
          </a:solidFill>
          <a:ln/>
        </p:spPr>
      </p:sp>
      <p:sp>
        <p:nvSpPr>
          <p:cNvPr id="20" name="Text 17"/>
          <p:cNvSpPr/>
          <p:nvPr/>
        </p:nvSpPr>
        <p:spPr>
          <a:xfrm>
            <a:off x="9949160" y="5624393"/>
            <a:ext cx="21836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440448" y="6215777"/>
            <a:ext cx="242649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Boş Hipotez (H0)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6440448" y="6628209"/>
            <a:ext cx="7235904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Müzik türleri arasında kadın düşmanlığı düzeyi açısından anlamlı bir fark yoktur.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67583"/>
            <a:ext cx="7432000" cy="642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Veri Kaynağı ve Toplama Planı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49260" y="1695212"/>
            <a:ext cx="1313187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 aşamada henüz veri toplamıyoruz, ancak araştırma planımızı detaylandırıyoruz. Hem nicel hem de nitel veriler için kapsamlı bir strateji belirlenmiştir.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49260" y="2528173"/>
            <a:ext cx="4248864" cy="578048"/>
          </a:xfrm>
          <a:prstGeom prst="roundRect">
            <a:avLst>
              <a:gd name="adj" fmla="val 480026"/>
            </a:avLst>
          </a:prstGeom>
          <a:solidFill>
            <a:srgbClr val="4D152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9151" y="2672596"/>
            <a:ext cx="288965" cy="2889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1903" y="3298865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Anket Uygulaması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41903" y="3735586"/>
            <a:ext cx="386357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Google Forms üzerinden hedef kitleye yönelik anketler yapılacaktır.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90768" y="2528173"/>
            <a:ext cx="4248864" cy="578048"/>
          </a:xfrm>
          <a:prstGeom prst="roundRect">
            <a:avLst>
              <a:gd name="adj" fmla="val 480026"/>
            </a:avLst>
          </a:prstGeom>
          <a:solidFill>
            <a:srgbClr val="4D1529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0658" y="2672596"/>
            <a:ext cx="288965" cy="2889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83411" y="3298865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Şarkı Sözü Analizi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383411" y="3735586"/>
            <a:ext cx="386357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Seçilen 10-20 şarkının sözleri üzerinden içerik analizi gerçekleştirilecektir.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9632275" y="2528173"/>
            <a:ext cx="4248864" cy="578048"/>
          </a:xfrm>
          <a:prstGeom prst="roundRect">
            <a:avLst>
              <a:gd name="adj" fmla="val 480026"/>
            </a:avLst>
          </a:prstGeom>
          <a:solidFill>
            <a:srgbClr val="4D152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2166" y="2672596"/>
            <a:ext cx="288965" cy="28896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24918" y="3298865"/>
            <a:ext cx="264378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Örneklem Oluşturma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9824918" y="3735586"/>
            <a:ext cx="3863578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Analiz edilecek şarkılardan bir Spotify listesi oluşturulacak, yerli ve yabancı örnekler karışık seçilecektir.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749260" y="5141595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Kategoriler Örneği: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49260" y="5751671"/>
            <a:ext cx="1313187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Nesneleştirme, Cinsel obje olarak görme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749260" y="6127194"/>
            <a:ext cx="1313187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Şiddet tehdidi, Hakaret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749260" y="6502718"/>
            <a:ext cx="1313187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“Kadın maldır” teması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749260" y="6878241"/>
            <a:ext cx="1313187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Coğrafi stereotipler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49260" y="7253764"/>
            <a:ext cx="1313187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Çok konuşma/dırdır teması, Hizmet etme beklentisi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86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056453"/>
            <a:ext cx="6769775" cy="642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Konunun Toplumsal Önemi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49260" y="3987760"/>
            <a:ext cx="1313187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Müziğin gençler üzerindeki etkisi ve kadın düşmanlığının toplumsal yansımaları, bu araştırmayı son derece önemli kılmaktadır.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49260" y="4512588"/>
            <a:ext cx="6469618" cy="1438275"/>
          </a:xfrm>
          <a:prstGeom prst="roundRect">
            <a:avLst>
              <a:gd name="adj" fmla="val 32154"/>
            </a:avLst>
          </a:prstGeom>
          <a:solidFill>
            <a:srgbClr val="4D1529"/>
          </a:solidFill>
          <a:ln/>
        </p:spPr>
      </p:sp>
      <p:sp>
        <p:nvSpPr>
          <p:cNvPr id="6" name="Text 3"/>
          <p:cNvSpPr/>
          <p:nvPr/>
        </p:nvSpPr>
        <p:spPr>
          <a:xfrm>
            <a:off x="941903" y="4705231"/>
            <a:ext cx="259544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Genç Kimlik Gelişimi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41903" y="5141952"/>
            <a:ext cx="6084332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Müzik, gençlerin kimlik oluşumunda çok etkili bir faktördür.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1522" y="4512588"/>
            <a:ext cx="6469618" cy="1438275"/>
          </a:xfrm>
          <a:prstGeom prst="roundRect">
            <a:avLst>
              <a:gd name="adj" fmla="val 32154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7604165" y="4705231"/>
            <a:ext cx="322028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Normların Normalleşmesi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604165" y="5141952"/>
            <a:ext cx="608433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Şiddet, cinsellik ve toksik maskülenlik, müzikle tekrarlandıkça normalleşiyor.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49260" y="6143506"/>
            <a:ext cx="6469618" cy="1438275"/>
          </a:xfrm>
          <a:prstGeom prst="roundRect">
            <a:avLst>
              <a:gd name="adj" fmla="val 32154"/>
            </a:avLst>
          </a:prstGeom>
          <a:solidFill>
            <a:srgbClr val="4D1529"/>
          </a:solidFill>
          <a:ln/>
        </p:spPr>
      </p:sp>
      <p:sp>
        <p:nvSpPr>
          <p:cNvPr id="12" name="Text 9"/>
          <p:cNvSpPr/>
          <p:nvPr/>
        </p:nvSpPr>
        <p:spPr>
          <a:xfrm>
            <a:off x="941903" y="6336149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Negatif Sosyal Etki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41903" y="6772870"/>
            <a:ext cx="608433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Kadın düşmanlığı, sosyal ilişkilerde kalıcı negatif etkiler yaratıyor.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411522" y="6143506"/>
            <a:ext cx="6469618" cy="1438275"/>
          </a:xfrm>
          <a:prstGeom prst="roundRect">
            <a:avLst>
              <a:gd name="adj" fmla="val 32154"/>
            </a:avLst>
          </a:prstGeom>
          <a:solidFill>
            <a:srgbClr val="4D1529"/>
          </a:solidFill>
          <a:ln/>
        </p:spPr>
      </p:sp>
      <p:sp>
        <p:nvSpPr>
          <p:cNvPr id="15" name="Text 12"/>
          <p:cNvSpPr/>
          <p:nvPr/>
        </p:nvSpPr>
        <p:spPr>
          <a:xfrm>
            <a:off x="7604165" y="6336149"/>
            <a:ext cx="273284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Farkındalık Yaratmak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604165" y="6772870"/>
            <a:ext cx="6084332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Toplumda bu konuya yönelik farkındalık yaratmak büyük önem taşıyor.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097637"/>
            <a:ext cx="7433429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Projede Kullanılacak Yöntemler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35660" y="1977152"/>
            <a:ext cx="7645479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 araştırma, konuyu derinlemesine incelemek ve kapsamlı sonuçlar elde etmek için çeşitli yöntemleri bir arada kullanacaktır.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660" y="2764274"/>
            <a:ext cx="909876" cy="10919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27463" y="2946202"/>
            <a:ext cx="242649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İçerik Analizi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327463" y="3358634"/>
            <a:ext cx="655367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Şarkı sözlerindeki temaların sistemli bir şekilde incelenmesi.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60" y="3856196"/>
            <a:ext cx="909876" cy="109192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27463" y="4038124"/>
            <a:ext cx="242649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Tematik Kodlama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327463" y="4450556"/>
            <a:ext cx="655367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Ortaya çıkan temaların kodlanması ve kategorize edilmesi.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60" y="4948118"/>
            <a:ext cx="909876" cy="10919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27463" y="5130046"/>
            <a:ext cx="242649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Anket Yöntemi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327463" y="5542478"/>
            <a:ext cx="655367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Dinleyici algısını ölçmeye yönelik nicel veri toplama.</a:t>
            </a:r>
            <a:endParaRPr lang="en-US" sz="14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60" y="6040041"/>
            <a:ext cx="909876" cy="109192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27463" y="6221968"/>
            <a:ext cx="242649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Karma Yöntem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7327463" y="6634401"/>
            <a:ext cx="6553676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Nitel ve nicel yaklaşımların birleştirilmesiyle daha bütünsel bir analiz.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2025-11-27T07:47:09Z</dcterms:created>
  <dcterms:modified xsi:type="dcterms:W3CDTF">2025-11-27T07:47:09Z</dcterms:modified>
</cp:coreProperties>
</file>